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Lst>
  <p:sldSz cy="10058400" cx="7772400"/>
  <p:notesSz cx="6858000" cy="9144000"/>
  <p:embeddedFontLst>
    <p:embeddedFont>
      <p:font typeface="Google Sans SemiBold"/>
      <p:regular r:id="rId14"/>
      <p:bold r:id="rId15"/>
      <p:italic r:id="rId16"/>
      <p:boldItalic r:id="rId17"/>
    </p:embeddedFont>
    <p:embeddedFont>
      <p:font typeface="Roboto"/>
      <p:regular r:id="rId18"/>
      <p:bold r:id="rId19"/>
      <p:italic r:id="rId20"/>
      <p:boldItalic r:id="rId21"/>
    </p:embeddedFont>
    <p:embeddedFont>
      <p:font typeface="PT Sans Narrow"/>
      <p:regular r:id="rId22"/>
      <p:bold r:id="rId23"/>
    </p:embeddedFont>
    <p:embeddedFont>
      <p:font typeface="Lato"/>
      <p:regular r:id="rId24"/>
      <p:bold r:id="rId25"/>
      <p:italic r:id="rId26"/>
      <p:boldItalic r:id="rId27"/>
    </p:embeddedFont>
    <p:embeddedFont>
      <p:font typeface="Google Sans"/>
      <p:regular r:id="rId28"/>
      <p:bold r:id="rId29"/>
      <p:italic r:id="rId30"/>
      <p:boldItalic r:id="rId31"/>
    </p:embeddedFont>
    <p:embeddedFont>
      <p:font typeface="Work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PTSansNarrow-regular.fntdata"/><Relationship Id="rId21" Type="http://schemas.openxmlformats.org/officeDocument/2006/relationships/font" Target="fonts/Roboto-boldItalic.fntdata"/><Relationship Id="rId24" Type="http://schemas.openxmlformats.org/officeDocument/2006/relationships/font" Target="fonts/Lato-regular.fntdata"/><Relationship Id="rId23" Type="http://schemas.openxmlformats.org/officeDocument/2006/relationships/font" Target="fonts/PTSansNarrow-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GoogleSans-regular.fntdata"/><Relationship Id="rId27"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boldItalic.fntdata"/><Relationship Id="rId30" Type="http://schemas.openxmlformats.org/officeDocument/2006/relationships/font" Target="fonts/GoogleSans-italic.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font" Target="fonts/GoogleSansSemiBold-bold.fntdata"/><Relationship Id="rId14" Type="http://schemas.openxmlformats.org/officeDocument/2006/relationships/font" Target="fonts/GoogleSansSemiBold-regular.fntdata"/><Relationship Id="rId17" Type="http://schemas.openxmlformats.org/officeDocument/2006/relationships/font" Target="fonts/GoogleSansSemiBold-boldItalic.fntdata"/><Relationship Id="rId16" Type="http://schemas.openxmlformats.org/officeDocument/2006/relationships/font" Target="fonts/GoogleSansSemiBold-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e3a6309cc6_3_32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e3a6309cc6_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28625" y="4256675"/>
            <a:ext cx="707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Executive summary templates</a:t>
            </a:r>
            <a:endParaRPr b="1" sz="3400">
              <a:latin typeface="Google Sans"/>
              <a:ea typeface="Google Sans"/>
              <a:cs typeface="Google Sans"/>
              <a:sym typeface="Google Sans"/>
            </a:endParaRPr>
          </a:p>
        </p:txBody>
      </p:sp>
      <p:sp>
        <p:nvSpPr>
          <p:cNvPr id="415" name="Google Shape;415;p16"/>
          <p:cNvSpPr txBox="1"/>
          <p:nvPr/>
        </p:nvSpPr>
        <p:spPr>
          <a:xfrm>
            <a:off x="428625" y="4866275"/>
            <a:ext cx="707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oogle Sans"/>
                <a:ea typeface="Google Sans"/>
                <a:cs typeface="Google Sans"/>
                <a:sym typeface="Google Sans"/>
              </a:rPr>
              <a:t>Use the Layout dropdown menu to select a template or build your own using these layouts as inspiration. </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422" name="Google Shape;422;p17"/>
          <p:cNvSpPr/>
          <p:nvPr>
            <p:ph idx="2" type="pic"/>
          </p:nvPr>
        </p:nvSpPr>
        <p:spPr>
          <a:xfrm>
            <a:off x="4583375" y="3389400"/>
            <a:ext cx="3035400" cy="2495700"/>
          </a:xfrm>
          <a:prstGeom prst="rect">
            <a:avLst/>
          </a:prstGeom>
        </p:spPr>
      </p:sp>
      <p:sp>
        <p:nvSpPr>
          <p:cNvPr id="423" name="Google Shape;423;p17"/>
          <p:cNvSpPr txBox="1"/>
          <p:nvPr/>
        </p:nvSpPr>
        <p:spPr>
          <a:xfrm>
            <a:off x="4583375" y="595602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8"/>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Lato"/>
              <a:ea typeface="Lato"/>
              <a:cs typeface="Lato"/>
              <a:sym typeface="Lato"/>
            </a:endParaRPr>
          </a:p>
        </p:txBody>
      </p:sp>
      <p:sp>
        <p:nvSpPr>
          <p:cNvPr id="432" name="Google Shape;432;p18"/>
          <p:cNvSpPr txBox="1"/>
          <p:nvPr/>
        </p:nvSpPr>
        <p:spPr>
          <a:xfrm>
            <a:off x="3824100" y="5703775"/>
            <a:ext cx="3172200" cy="5529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05000"/>
              </a:lnSpc>
              <a:spcBef>
                <a:spcPts val="0"/>
              </a:spcBef>
              <a:spcAft>
                <a:spcPts val="0"/>
              </a:spcAft>
              <a:buNone/>
            </a:pPr>
            <a:r>
              <a:rPr i="1" lang="en" sz="1795">
                <a:latin typeface="Lato"/>
                <a:ea typeface="Lato"/>
                <a:cs typeface="Lato"/>
                <a:sym typeface="Lato"/>
              </a:rPr>
              <a:t>Jupyter Notebook: </a:t>
            </a:r>
            <a:r>
              <a:rPr i="1" lang="en" sz="1795">
                <a:latin typeface="Lato"/>
                <a:ea typeface="Lato"/>
                <a:cs typeface="Lato"/>
                <a:sym typeface="Lato"/>
              </a:rPr>
              <a:t>Feature</a:t>
            </a:r>
            <a:r>
              <a:rPr i="1" lang="en" sz="1795">
                <a:latin typeface="Lato"/>
                <a:ea typeface="Lato"/>
                <a:cs typeface="Lato"/>
                <a:sym typeface="Lato"/>
              </a:rPr>
              <a:t> Importance Graph</a:t>
            </a:r>
            <a:endParaRPr i="1" sz="1795">
              <a:solidFill>
                <a:srgbClr val="000000"/>
              </a:solidFill>
              <a:latin typeface="Lato"/>
              <a:ea typeface="Lato"/>
              <a:cs typeface="Lato"/>
              <a:sym typeface="Lato"/>
            </a:endParaRPr>
          </a:p>
        </p:txBody>
      </p:sp>
      <p:grpSp>
        <p:nvGrpSpPr>
          <p:cNvPr id="433" name="Google Shape;433;p18"/>
          <p:cNvGrpSpPr/>
          <p:nvPr/>
        </p:nvGrpSpPr>
        <p:grpSpPr>
          <a:xfrm>
            <a:off x="176650" y="131675"/>
            <a:ext cx="5190000" cy="771300"/>
            <a:chOff x="188700" y="665125"/>
            <a:chExt cx="5190000" cy="771300"/>
          </a:xfrm>
        </p:grpSpPr>
        <p:sp>
          <p:nvSpPr>
            <p:cNvPr id="434" name="Google Shape;434;p18"/>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Salifort Motors Project</a:t>
              </a:r>
              <a:endParaRPr b="1" sz="1600">
                <a:latin typeface="Google Sans SemiBold"/>
                <a:ea typeface="Google Sans SemiBold"/>
                <a:cs typeface="Google Sans SemiBold"/>
                <a:sym typeface="Google Sans SemiBold"/>
              </a:endParaRPr>
            </a:p>
            <a:p>
              <a:pPr indent="0" lvl="0" marL="0" rtl="0" algn="l">
                <a:lnSpc>
                  <a:spcPct val="95000"/>
                </a:lnSpc>
                <a:spcBef>
                  <a:spcPts val="0"/>
                </a:spcBef>
                <a:spcAft>
                  <a:spcPts val="0"/>
                </a:spcAft>
                <a:buNone/>
              </a:pPr>
              <a:r>
                <a:t/>
              </a:r>
              <a:endParaRPr b="1" sz="1600">
                <a:latin typeface="Google Sans SemiBold"/>
                <a:ea typeface="Google Sans SemiBold"/>
                <a:cs typeface="Google Sans SemiBold"/>
                <a:sym typeface="Google Sans SemiBold"/>
              </a:endParaRPr>
            </a:p>
          </p:txBody>
        </p:sp>
        <p:sp>
          <p:nvSpPr>
            <p:cNvPr id="435" name="Google Shape;435;p18"/>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Predict and Prevent Employees Turnover</a:t>
              </a:r>
              <a:endParaRPr>
                <a:solidFill>
                  <a:srgbClr val="000000"/>
                </a:solidFill>
                <a:latin typeface="Roboto"/>
                <a:ea typeface="Roboto"/>
                <a:cs typeface="Roboto"/>
                <a:sym typeface="Roboto"/>
              </a:endParaRPr>
            </a:p>
          </p:txBody>
        </p:sp>
      </p:grpSp>
      <p:sp>
        <p:nvSpPr>
          <p:cNvPr id="436" name="Google Shape;436;p18"/>
          <p:cNvSpPr txBox="1"/>
          <p:nvPr/>
        </p:nvSpPr>
        <p:spPr>
          <a:xfrm>
            <a:off x="368300" y="1270000"/>
            <a:ext cx="2438400" cy="14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Google Sans"/>
                <a:ea typeface="Google Sans"/>
                <a:cs typeface="Google Sans"/>
                <a:sym typeface="Google Sans"/>
              </a:rPr>
              <a:t>The employee turnover rate is high, Salifort wants to predict and prevent employees from leaving the company.</a:t>
            </a:r>
            <a:endParaRPr sz="1500">
              <a:solidFill>
                <a:schemeClr val="dk2"/>
              </a:solidFill>
              <a:latin typeface="Google Sans"/>
              <a:ea typeface="Google Sans"/>
              <a:cs typeface="Google Sans"/>
              <a:sym typeface="Google Sans"/>
            </a:endParaRPr>
          </a:p>
        </p:txBody>
      </p:sp>
      <p:sp>
        <p:nvSpPr>
          <p:cNvPr id="437" name="Google Shape;437;p18"/>
          <p:cNvSpPr txBox="1"/>
          <p:nvPr/>
        </p:nvSpPr>
        <p:spPr>
          <a:xfrm>
            <a:off x="368300" y="3084825"/>
            <a:ext cx="2565300" cy="23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Google Sans"/>
                <a:ea typeface="Google Sans"/>
                <a:cs typeface="Google Sans"/>
                <a:sym typeface="Google Sans"/>
              </a:rPr>
              <a:t>A survey was carried out by human resources to find out more about the probable reasons for employees leaving. The data collected from this survey has been analyzed with the aim of predicting employees who will leave the company.</a:t>
            </a:r>
            <a:endParaRPr>
              <a:solidFill>
                <a:schemeClr val="dk2"/>
              </a:solidFill>
              <a:latin typeface="Google Sans"/>
              <a:ea typeface="Google Sans"/>
              <a:cs typeface="Google Sans"/>
              <a:sym typeface="Google Sans"/>
            </a:endParaRPr>
          </a:p>
        </p:txBody>
      </p:sp>
      <p:sp>
        <p:nvSpPr>
          <p:cNvPr id="438" name="Google Shape;438;p18"/>
          <p:cNvSpPr txBox="1"/>
          <p:nvPr/>
        </p:nvSpPr>
        <p:spPr>
          <a:xfrm>
            <a:off x="406400" y="5791200"/>
            <a:ext cx="2400300" cy="15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Google Sans"/>
                <a:ea typeface="Google Sans"/>
                <a:cs typeface="Google Sans"/>
                <a:sym typeface="Google Sans"/>
              </a:rPr>
              <a:t>Two different models were built to predict employees who left the company, key reasons why employees may have left were identified.</a:t>
            </a:r>
            <a:endParaRPr sz="1500">
              <a:solidFill>
                <a:schemeClr val="dk2"/>
              </a:solidFill>
              <a:latin typeface="Google Sans"/>
              <a:ea typeface="Google Sans"/>
              <a:cs typeface="Google Sans"/>
              <a:sym typeface="Google Sans"/>
            </a:endParaRPr>
          </a:p>
        </p:txBody>
      </p:sp>
      <p:sp>
        <p:nvSpPr>
          <p:cNvPr id="439" name="Google Shape;439;p18"/>
          <p:cNvSpPr txBox="1"/>
          <p:nvPr/>
        </p:nvSpPr>
        <p:spPr>
          <a:xfrm>
            <a:off x="317500" y="7848600"/>
            <a:ext cx="6772800" cy="19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2"/>
                </a:solidFill>
                <a:latin typeface="Google Sans"/>
                <a:ea typeface="Google Sans"/>
                <a:cs typeface="Google Sans"/>
                <a:sym typeface="Google Sans"/>
              </a:rPr>
              <a:t>Based on the feature importance graph of the random forest model, we observed that employee satisfaction level, number of projects, </a:t>
            </a:r>
            <a:r>
              <a:rPr lang="en" sz="1500">
                <a:solidFill>
                  <a:schemeClr val="dk2"/>
                </a:solidFill>
                <a:latin typeface="Google Sans"/>
                <a:ea typeface="Google Sans"/>
                <a:cs typeface="Google Sans"/>
                <a:sym typeface="Google Sans"/>
              </a:rPr>
              <a:t>average</a:t>
            </a:r>
            <a:r>
              <a:rPr lang="en" sz="1500">
                <a:solidFill>
                  <a:schemeClr val="dk2"/>
                </a:solidFill>
                <a:latin typeface="Google Sans"/>
                <a:ea typeface="Google Sans"/>
                <a:cs typeface="Google Sans"/>
                <a:sym typeface="Google Sans"/>
              </a:rPr>
              <a:t> monthly hours, time spent and last evaluation were important features tied to employees turnover rate. The exploratory data analysis performed hinted that these features were indeed tied to employee turnover.</a:t>
            </a:r>
            <a:endParaRPr sz="1500">
              <a:solidFill>
                <a:schemeClr val="dk2"/>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500">
                <a:solidFill>
                  <a:schemeClr val="dk2"/>
                </a:solidFill>
                <a:latin typeface="Google Sans"/>
                <a:ea typeface="Google Sans"/>
                <a:cs typeface="Google Sans"/>
                <a:sym typeface="Google Sans"/>
              </a:rPr>
              <a:t>- Results of the analysis shows employees may be overworked, and dissatisfied with work or working condition. It was also observed that some employees who left had spent a good number of years with the company. </a:t>
            </a:r>
            <a:endParaRPr sz="15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pic>
        <p:nvPicPr>
          <p:cNvPr id="440" name="Google Shape;440;p18"/>
          <p:cNvPicPr preferRelativeResize="0"/>
          <p:nvPr/>
        </p:nvPicPr>
        <p:blipFill rotWithShape="1">
          <a:blip r:embed="rId3">
            <a:alphaModFix/>
          </a:blip>
          <a:srcRect b="-1200" l="-1770" r="1769" t="1200"/>
          <a:stretch/>
        </p:blipFill>
        <p:spPr>
          <a:xfrm>
            <a:off x="3330575" y="1270000"/>
            <a:ext cx="3600450" cy="422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19"/>
          <p:cNvSpPr/>
          <p:nvPr>
            <p:ph idx="2" type="pic"/>
          </p:nvPr>
        </p:nvSpPr>
        <p:spPr>
          <a:xfrm>
            <a:off x="4467025" y="5862300"/>
            <a:ext cx="3006900" cy="2044800"/>
          </a:xfrm>
          <a:prstGeom prst="rect">
            <a:avLst/>
          </a:prstGeom>
        </p:spPr>
      </p:sp>
      <p:sp>
        <p:nvSpPr>
          <p:cNvPr id="446" name="Google Shape;446;p19"/>
          <p:cNvSpPr txBox="1"/>
          <p:nvPr/>
        </p:nvSpPr>
        <p:spPr>
          <a:xfrm>
            <a:off x="4467025" y="80247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47" name="Google Shape;447;p19"/>
          <p:cNvGrpSpPr/>
          <p:nvPr/>
        </p:nvGrpSpPr>
        <p:grpSpPr>
          <a:xfrm>
            <a:off x="188700" y="665125"/>
            <a:ext cx="5190000" cy="771300"/>
            <a:chOff x="188700" y="665125"/>
            <a:chExt cx="5190000" cy="771300"/>
          </a:xfrm>
        </p:grpSpPr>
        <p:sp>
          <p:nvSpPr>
            <p:cNvPr id="448" name="Google Shape;448;p19"/>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49" name="Google Shape;449;p19"/>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0"/>
          <p:cNvSpPr/>
          <p:nvPr>
            <p:ph idx="2" type="pic"/>
          </p:nvPr>
        </p:nvSpPr>
        <p:spPr>
          <a:xfrm>
            <a:off x="4076163" y="6199700"/>
            <a:ext cx="3035400" cy="2495700"/>
          </a:xfrm>
          <a:prstGeom prst="rect">
            <a:avLst/>
          </a:prstGeom>
        </p:spPr>
      </p:sp>
      <p:grpSp>
        <p:nvGrpSpPr>
          <p:cNvPr id="455" name="Google Shape;455;p20"/>
          <p:cNvGrpSpPr/>
          <p:nvPr/>
        </p:nvGrpSpPr>
        <p:grpSpPr>
          <a:xfrm>
            <a:off x="404725" y="508525"/>
            <a:ext cx="5190000" cy="771300"/>
            <a:chOff x="188700" y="665125"/>
            <a:chExt cx="5190000" cy="771300"/>
          </a:xfrm>
        </p:grpSpPr>
        <p:sp>
          <p:nvSpPr>
            <p:cNvPr id="456" name="Google Shape;456;p20"/>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57" name="Google Shape;457;p20"/>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1"/>
          <p:cNvSpPr txBox="1"/>
          <p:nvPr/>
        </p:nvSpPr>
        <p:spPr>
          <a:xfrm>
            <a:off x="4467025" y="67641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63" name="Google Shape;463;p21"/>
          <p:cNvSpPr/>
          <p:nvPr>
            <p:ph idx="2" type="pic"/>
          </p:nvPr>
        </p:nvSpPr>
        <p:spPr>
          <a:xfrm>
            <a:off x="4394725" y="4961200"/>
            <a:ext cx="3035400" cy="2495700"/>
          </a:xfrm>
          <a:prstGeom prst="rect">
            <a:avLst/>
          </a:prstGeom>
        </p:spPr>
      </p:sp>
      <p:grpSp>
        <p:nvGrpSpPr>
          <p:cNvPr id="464" name="Google Shape;464;p21"/>
          <p:cNvGrpSpPr/>
          <p:nvPr/>
        </p:nvGrpSpPr>
        <p:grpSpPr>
          <a:xfrm>
            <a:off x="188700" y="665125"/>
            <a:ext cx="5190000" cy="771300"/>
            <a:chOff x="188700" y="665125"/>
            <a:chExt cx="5190000" cy="771300"/>
          </a:xfrm>
        </p:grpSpPr>
        <p:sp>
          <p:nvSpPr>
            <p:cNvPr id="465" name="Google Shape;465;p21"/>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66" name="Google Shape;466;p21"/>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22"/>
          <p:cNvGrpSpPr/>
          <p:nvPr/>
        </p:nvGrpSpPr>
        <p:grpSpPr>
          <a:xfrm>
            <a:off x="188700" y="665125"/>
            <a:ext cx="5190000" cy="771300"/>
            <a:chOff x="188700" y="665125"/>
            <a:chExt cx="5190000" cy="771300"/>
          </a:xfrm>
        </p:grpSpPr>
        <p:sp>
          <p:nvSpPr>
            <p:cNvPr id="472" name="Google Shape;472;p22"/>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73" name="Google Shape;473;p22"/>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